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9.svg" ContentType="image/svg+xml"/>
  <Override PartName="/ppt/media/image41.svg" ContentType="image/svg+xml"/>
  <Override PartName="/ppt/media/image4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6" r:id="rId4"/>
    <p:sldId id="262" r:id="rId5"/>
    <p:sldId id="263" r:id="rId6"/>
    <p:sldId id="264" r:id="rId7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340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ja-JP" altLang="zh-CN"/>
              <a:t>基礎　</a:t>
            </a:r>
            <a:r>
              <a:rPr lang="ja-JP" altLang="zh-CN"/>
              <a:t>きそ</a:t>
            </a:r>
            <a:endParaRPr lang="ja-JP" altLang="zh-CN"/>
          </a:p>
          <a:p>
            <a:r>
              <a:rPr lang="ja-JP" altLang="zh-CN"/>
              <a:t>定礎　</a:t>
            </a:r>
            <a:r>
              <a:rPr lang="ja-JP" altLang="zh-CN"/>
              <a:t>ていそ</a:t>
            </a:r>
            <a:endParaRPr lang="ja-JP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4.png"/><Relationship Id="rId2" Type="http://schemas.openxmlformats.org/officeDocument/2006/relationships/tags" Target="../tags/tag66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矩形 4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8432165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914400" y="4622804"/>
            <a:ext cx="7517765" cy="762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6"/>
            </p:custDataLst>
          </p:nvPr>
        </p:nvSpPr>
        <p:spPr>
          <a:xfrm>
            <a:off x="508004" y="5384801"/>
            <a:ext cx="406400" cy="4057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>
            <a:off x="330199" y="330199"/>
            <a:ext cx="406400" cy="406400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8"/>
            </p:custDataLst>
          </p:nvPr>
        </p:nvSpPr>
        <p:spPr>
          <a:xfrm>
            <a:off x="6807196" y="5638803"/>
            <a:ext cx="1117600" cy="628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ctrTitle" idx="13" hasCustomPrompt="1"/>
            <p:custDataLst>
              <p:tags r:id="rId12"/>
            </p:custDataLst>
          </p:nvPr>
        </p:nvSpPr>
        <p:spPr>
          <a:xfrm>
            <a:off x="914400" y="1587499"/>
            <a:ext cx="6807196" cy="2235196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5000"/>
              </a:lnSpc>
              <a:buNone/>
              <a:defRPr sz="6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职场通用模板
年终工作述职报告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4" hasCustomPrompt="1"/>
            <p:custDataLst>
              <p:tags r:id="rId13"/>
            </p:custDataLst>
          </p:nvPr>
        </p:nvSpPr>
        <p:spPr>
          <a:xfrm>
            <a:off x="914400" y="1054102"/>
            <a:ext cx="8369302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5" hasCustomPrompt="1"/>
            <p:custDataLst>
              <p:tags r:id="rId14"/>
            </p:custDataLst>
          </p:nvPr>
        </p:nvSpPr>
        <p:spPr>
          <a:xfrm>
            <a:off x="1219197" y="4775198"/>
            <a:ext cx="5257800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0346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4"/>
            </p:custDataLst>
          </p:nvPr>
        </p:nvSpPr>
        <p:spPr>
          <a:xfrm>
            <a:off x="609603" y="3276597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609603" y="28066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8801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880104" y="0"/>
            <a:ext cx="6311900" cy="685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7"/>
            </p:custDataLst>
          </p:nvPr>
        </p:nvSpPr>
        <p:spPr>
          <a:xfrm>
            <a:off x="330199" y="330199"/>
            <a:ext cx="406400" cy="4064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8"/>
            </p:custDataLst>
          </p:nvPr>
        </p:nvSpPr>
        <p:spPr>
          <a:xfrm>
            <a:off x="736604" y="736604"/>
            <a:ext cx="406400" cy="4064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7023104" y="4292596"/>
            <a:ext cx="4165604" cy="1219197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11"/>
            </p:custDataLst>
          </p:nvPr>
        </p:nvSpPr>
        <p:spPr>
          <a:xfrm>
            <a:off x="7023104" y="490941"/>
            <a:ext cx="3308354" cy="2868116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9000"/>
              </a:lnSpc>
              <a:buNone/>
              <a:defRPr sz="130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0" y="2692396"/>
            <a:ext cx="12191365" cy="4165600"/>
          </a:xfrm>
          <a:custGeom>
            <a:avLst/>
            <a:gdLst>
              <a:gd name="connisteX0" fmla="*/ 0 w 169333"/>
              <a:gd name="connsiteY0" fmla="*/ 0 h 57855"/>
              <a:gd name="connisteX1" fmla="*/ 0 w 169333"/>
              <a:gd name="connsiteY1" fmla="*/ 4165604 h 57855"/>
              <a:gd name="connisteX2" fmla="*/ 12191996 w 169333"/>
              <a:gd name="connsiteY2" fmla="*/ 4165604 h 57855"/>
              <a:gd name="connisteX3" fmla="*/ 12191996 w 169333"/>
              <a:gd name="connsiteY3" fmla="*/ 0 h 57855"/>
              <a:gd name="connisteX4" fmla="*/ 0 w 169333"/>
              <a:gd name="connsiteY4" fmla="*/ 0 h 578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4165604">
                <a:moveTo>
                  <a:pt x="0" y="0"/>
                </a:moveTo>
                <a:lnTo>
                  <a:pt x="0" y="4165604"/>
                </a:lnTo>
                <a:lnTo>
                  <a:pt x="12191997" y="4165604"/>
                </a:lnTo>
                <a:lnTo>
                  <a:pt x="121919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>
            <a:off x="888998" y="5295903"/>
            <a:ext cx="5791200" cy="50800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888998" y="3556001"/>
            <a:ext cx="406400" cy="4057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7061198" y="4356101"/>
            <a:ext cx="41402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2" name="标题 11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6934197" y="4813301"/>
            <a:ext cx="4267203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image" Target="../media/image8.png"/><Relationship Id="rId5" Type="http://schemas.openxmlformats.org/officeDocument/2006/relationships/image" Target="../media/image20.jpeg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tags" Target="../tags/tag16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image" Target="../media/image9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image" Target="../media/image22.jpeg"/><Relationship Id="rId12" Type="http://schemas.openxmlformats.org/officeDocument/2006/relationships/tags" Target="../tags/tag186.xml"/><Relationship Id="rId11" Type="http://schemas.openxmlformats.org/officeDocument/2006/relationships/image" Target="../media/image8.png"/><Relationship Id="rId10" Type="http://schemas.openxmlformats.org/officeDocument/2006/relationships/image" Target="../media/image21.jpeg"/><Relationship Id="rId1" Type="http://schemas.openxmlformats.org/officeDocument/2006/relationships/tags" Target="../tags/tag17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image" Target="../media/image9.png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image" Target="../media/image8.png"/><Relationship Id="rId6" Type="http://schemas.openxmlformats.org/officeDocument/2006/relationships/image" Target="../media/image24.jpeg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22.xml"/><Relationship Id="rId2" Type="http://schemas.openxmlformats.org/officeDocument/2006/relationships/image" Target="../media/image23.png"/><Relationship Id="rId19" Type="http://schemas.openxmlformats.org/officeDocument/2006/relationships/tags" Target="../tags/tag221.xml"/><Relationship Id="rId18" Type="http://schemas.openxmlformats.org/officeDocument/2006/relationships/tags" Target="../tags/tag220.xml"/><Relationship Id="rId17" Type="http://schemas.openxmlformats.org/officeDocument/2006/relationships/tags" Target="../tags/tag219.xml"/><Relationship Id="rId16" Type="http://schemas.openxmlformats.org/officeDocument/2006/relationships/tags" Target="../tags/tag218.xml"/><Relationship Id="rId15" Type="http://schemas.openxmlformats.org/officeDocument/2006/relationships/image" Target="../media/image26.jpeg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image" Target="../media/image25.jpeg"/><Relationship Id="rId1" Type="http://schemas.openxmlformats.org/officeDocument/2006/relationships/tags" Target="../tags/tag20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image" Target="../media/image27.pn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35.xml"/><Relationship Id="rId15" Type="http://schemas.openxmlformats.org/officeDocument/2006/relationships/image" Target="../media/image8.png"/><Relationship Id="rId14" Type="http://schemas.openxmlformats.org/officeDocument/2006/relationships/image" Target="../media/image28.jpeg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tags" Target="../tags/tag22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image" Target="../media/image8.png"/><Relationship Id="rId7" Type="http://schemas.openxmlformats.org/officeDocument/2006/relationships/image" Target="../media/image30.jpeg"/><Relationship Id="rId6" Type="http://schemas.openxmlformats.org/officeDocument/2006/relationships/tags" Target="../tags/tag240.xml"/><Relationship Id="rId5" Type="http://schemas.openxmlformats.org/officeDocument/2006/relationships/image" Target="../media/image29.png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52.xml"/><Relationship Id="rId21" Type="http://schemas.openxmlformats.org/officeDocument/2006/relationships/tags" Target="../tags/tag251.xml"/><Relationship Id="rId20" Type="http://schemas.openxmlformats.org/officeDocument/2006/relationships/tags" Target="../tags/tag250.xml"/><Relationship Id="rId2" Type="http://schemas.openxmlformats.org/officeDocument/2006/relationships/tags" Target="../tags/tag237.xml"/><Relationship Id="rId19" Type="http://schemas.openxmlformats.org/officeDocument/2006/relationships/tags" Target="../tags/tag249.xml"/><Relationship Id="rId18" Type="http://schemas.openxmlformats.org/officeDocument/2006/relationships/tags" Target="../tags/tag248.xml"/><Relationship Id="rId17" Type="http://schemas.openxmlformats.org/officeDocument/2006/relationships/tags" Target="../tags/tag247.xml"/><Relationship Id="rId16" Type="http://schemas.openxmlformats.org/officeDocument/2006/relationships/image" Target="../media/image32.jpeg"/><Relationship Id="rId15" Type="http://schemas.openxmlformats.org/officeDocument/2006/relationships/tags" Target="../tags/tag246.xml"/><Relationship Id="rId14" Type="http://schemas.openxmlformats.org/officeDocument/2006/relationships/tags" Target="../tags/tag245.xml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image" Target="../media/image31.jpeg"/><Relationship Id="rId10" Type="http://schemas.openxmlformats.org/officeDocument/2006/relationships/tags" Target="../tags/tag242.xml"/><Relationship Id="rId1" Type="http://schemas.openxmlformats.org/officeDocument/2006/relationships/tags" Target="../tags/tag23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image" Target="../media/image8.png"/><Relationship Id="rId4" Type="http://schemas.openxmlformats.org/officeDocument/2006/relationships/image" Target="../media/image33.jpeg"/><Relationship Id="rId3" Type="http://schemas.openxmlformats.org/officeDocument/2006/relationships/tags" Target="../tags/tag257.xml"/><Relationship Id="rId2" Type="http://schemas.openxmlformats.org/officeDocument/2006/relationships/image" Target="../media/image9.png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65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tags" Target="../tags/tag25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image" Target="../media/image27.pn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78.xml"/><Relationship Id="rId15" Type="http://schemas.openxmlformats.org/officeDocument/2006/relationships/image" Target="../media/image8.png"/><Relationship Id="rId14" Type="http://schemas.openxmlformats.org/officeDocument/2006/relationships/image" Target="../media/image34.jpeg"/><Relationship Id="rId13" Type="http://schemas.openxmlformats.org/officeDocument/2006/relationships/tags" Target="../tags/tag277.xml"/><Relationship Id="rId12" Type="http://schemas.openxmlformats.org/officeDocument/2006/relationships/tags" Target="../tags/tag27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tags" Target="../tags/tag26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jpeg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image" Target="../media/image8.png"/><Relationship Id="rId5" Type="http://schemas.openxmlformats.org/officeDocument/2006/relationships/image" Target="../media/image35.jpeg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94.xml"/><Relationship Id="rId2" Type="http://schemas.openxmlformats.org/officeDocument/2006/relationships/tags" Target="../tags/tag280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image" Target="../media/image37.jpeg"/><Relationship Id="rId13" Type="http://schemas.openxmlformats.org/officeDocument/2006/relationships/tags" Target="../tags/tag288.xml"/><Relationship Id="rId12" Type="http://schemas.openxmlformats.org/officeDocument/2006/relationships/tags" Target="../tags/tag287.xml"/><Relationship Id="rId11" Type="http://schemas.openxmlformats.org/officeDocument/2006/relationships/tags" Target="../tags/tag286.xml"/><Relationship Id="rId10" Type="http://schemas.openxmlformats.org/officeDocument/2006/relationships/tags" Target="../tags/tag285.xml"/><Relationship Id="rId1" Type="http://schemas.openxmlformats.org/officeDocument/2006/relationships/tags" Target="../tags/tag27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image" Target="../media/image39.svg"/><Relationship Id="rId6" Type="http://schemas.openxmlformats.org/officeDocument/2006/relationships/image" Target="../media/image38.png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13.xml"/><Relationship Id="rId21" Type="http://schemas.openxmlformats.org/officeDocument/2006/relationships/tags" Target="../tags/tag312.xml"/><Relationship Id="rId20" Type="http://schemas.openxmlformats.org/officeDocument/2006/relationships/tags" Target="../tags/tag311.xml"/><Relationship Id="rId2" Type="http://schemas.openxmlformats.org/officeDocument/2006/relationships/tags" Target="../tags/tag299.xml"/><Relationship Id="rId19" Type="http://schemas.openxmlformats.org/officeDocument/2006/relationships/image" Target="../media/image43.svg"/><Relationship Id="rId18" Type="http://schemas.openxmlformats.org/officeDocument/2006/relationships/image" Target="../media/image42.png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image" Target="../media/image41.svg"/><Relationship Id="rId12" Type="http://schemas.openxmlformats.org/officeDocument/2006/relationships/image" Target="../media/image40.png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tags" Target="../tags/tag29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24.xml"/><Relationship Id="rId12" Type="http://schemas.openxmlformats.org/officeDocument/2006/relationships/image" Target="../media/image8.png"/><Relationship Id="rId11" Type="http://schemas.openxmlformats.org/officeDocument/2006/relationships/image" Target="../media/image44.jpeg"/><Relationship Id="rId10" Type="http://schemas.openxmlformats.org/officeDocument/2006/relationships/tags" Target="../tags/tag323.xml"/><Relationship Id="rId1" Type="http://schemas.openxmlformats.org/officeDocument/2006/relationships/tags" Target="../tags/tag31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image" Target="../media/image8.png"/><Relationship Id="rId4" Type="http://schemas.openxmlformats.org/officeDocument/2006/relationships/image" Target="../media/image45.jpeg"/><Relationship Id="rId3" Type="http://schemas.openxmlformats.org/officeDocument/2006/relationships/tags" Target="../tags/tag326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19" Type="http://schemas.openxmlformats.org/officeDocument/2006/relationships/tags" Target="../tags/tag336.xml"/><Relationship Id="rId18" Type="http://schemas.openxmlformats.org/officeDocument/2006/relationships/tags" Target="../tags/tag335.xml"/><Relationship Id="rId17" Type="http://schemas.openxmlformats.org/officeDocument/2006/relationships/tags" Target="../tags/tag334.xml"/><Relationship Id="rId16" Type="http://schemas.openxmlformats.org/officeDocument/2006/relationships/tags" Target="../tags/tag333.xml"/><Relationship Id="rId15" Type="http://schemas.openxmlformats.org/officeDocument/2006/relationships/tags" Target="../tags/tag332.xml"/><Relationship Id="rId14" Type="http://schemas.openxmlformats.org/officeDocument/2006/relationships/image" Target="../media/image41.svg"/><Relationship Id="rId13" Type="http://schemas.openxmlformats.org/officeDocument/2006/relationships/image" Target="../media/image40.png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image" Target="../media/image39.svg"/><Relationship Id="rId1" Type="http://schemas.openxmlformats.org/officeDocument/2006/relationships/tags" Target="../tags/tag32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9" Type="http://schemas.openxmlformats.org/officeDocument/2006/relationships/slideLayout" Target="../slideLayouts/slideLayout14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tags" Target="../tags/tag107.xml"/><Relationship Id="rId2" Type="http://schemas.openxmlformats.org/officeDocument/2006/relationships/image" Target="../media/image6.pn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image" Target="../media/image8.png"/><Relationship Id="rId5" Type="http://schemas.openxmlformats.org/officeDocument/2006/relationships/image" Target="../media/image10.jpeg"/><Relationship Id="rId4" Type="http://schemas.openxmlformats.org/officeDocument/2006/relationships/tags" Target="../tags/tag121.xml"/><Relationship Id="rId3" Type="http://schemas.openxmlformats.org/officeDocument/2006/relationships/image" Target="../media/image9.pn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133.xml"/><Relationship Id="rId2" Type="http://schemas.openxmlformats.org/officeDocument/2006/relationships/tags" Target="../tags/tag120.xml"/><Relationship Id="rId19" Type="http://schemas.openxmlformats.org/officeDocument/2006/relationships/tags" Target="../tags/tag132.xml"/><Relationship Id="rId18" Type="http://schemas.openxmlformats.org/officeDocument/2006/relationships/tags" Target="../tags/tag131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image" Target="../media/image12.jpeg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image" Target="../media/image8.png"/><Relationship Id="rId5" Type="http://schemas.openxmlformats.org/officeDocument/2006/relationships/image" Target="../media/image14.jpeg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148.xml"/><Relationship Id="rId2" Type="http://schemas.openxmlformats.org/officeDocument/2006/relationships/image" Target="../media/image13.png"/><Relationship Id="rId19" Type="http://schemas.openxmlformats.org/officeDocument/2006/relationships/tags" Target="../tags/tag147.xml"/><Relationship Id="rId18" Type="http://schemas.openxmlformats.org/officeDocument/2006/relationships/tags" Target="../tags/tag146.xml"/><Relationship Id="rId17" Type="http://schemas.openxmlformats.org/officeDocument/2006/relationships/tags" Target="../tags/tag145.xml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image" Target="../media/image16.jpeg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tags" Target="../tags/tag13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image" Target="../media/image18.jpeg"/><Relationship Id="rId7" Type="http://schemas.openxmlformats.org/officeDocument/2006/relationships/tags" Target="../tags/tag155.xml"/><Relationship Id="rId6" Type="http://schemas.openxmlformats.org/officeDocument/2006/relationships/image" Target="../media/image8.png"/><Relationship Id="rId5" Type="http://schemas.openxmlformats.org/officeDocument/2006/relationships/image" Target="../media/image17.jpeg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image" Target="../media/image9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image" Target="../media/image19.jpeg"/><Relationship Id="rId10" Type="http://schemas.openxmlformats.org/officeDocument/2006/relationships/tags" Target="../tags/tag157.xml"/><Relationship Id="rId1" Type="http://schemas.openxmlformats.org/officeDocument/2006/relationships/tags" Target="../tags/tag1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92710"/>
            <a:ext cx="11903710" cy="6537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ワールドモデル構築原理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C:/Users/chang/AppData/Roaming/Kingsoft/office6/wppai/generateppt/d01ecbae-0d1a-47b2-8367-2141b8f77c15.jpgd01ecbae-0d1a-47b2-8367-2141b8f77c15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57" r="157"/>
          <a:stretch>
            <a:fillRect/>
          </a:stretch>
        </p:blipFill>
        <p:spPr>
          <a:xfrm>
            <a:off x="609603" y="1828800"/>
            <a:ext cx="10972800" cy="223456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609600" y="4521200"/>
            <a:ext cx="11049000" cy="1727200"/>
            <a:chOff x="960" y="7120"/>
            <a:chExt cx="17400" cy="2720"/>
          </a:xfrm>
        </p:grpSpPr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96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8"/>
              </p:custDataLst>
            </p:nvPr>
          </p:nvSpPr>
          <p:spPr>
            <a:xfrm>
              <a:off x="6960" y="7120"/>
              <a:ext cx="81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200" y="712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RSSMアーキテクチャのコアコンポーネント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200" y="7920"/>
              <a:ext cx="512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再帰状態空間モデルは、決定的経路(LSTM)とランダム経路(VAE)を含み、CARLAで4秒の環境予測精度91%を達成します。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11"/>
              </p:custDataLst>
            </p:nvPr>
          </p:nvSpPr>
          <p:spPr>
            <a:xfrm>
              <a:off x="1296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7200" y="712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動的予測メカニズムの設計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3"/>
              </p:custDataLst>
            </p:nvPr>
          </p:nvSpPr>
          <p:spPr>
            <a:xfrm>
              <a:off x="7200" y="7920"/>
              <a:ext cx="512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フィーチャーフィルタは隠れ状態次元を60%圧縮し、SEM2改善案はnuScenesデータセットの動き予測IoUを0.78に向上させる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3200" y="712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マルチビュー時空間位置合わせ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13200" y="7920"/>
              <a:ext cx="512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Drive-WMは6カメラの視野角融合を実現し、隣接フレーム間の特徴一貫性は93%に達し、nuScenesテストでのマルチターゲット追跡MOTAは15%向上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CarDreamerアルゴリズム解析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09600" y="1828800"/>
            <a:ext cx="9144003" cy="4418965"/>
            <a:chOff x="960" y="2880"/>
            <a:chExt cx="14400" cy="6959"/>
          </a:xfrm>
        </p:grpSpPr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960" y="2880"/>
              <a:ext cx="7200" cy="33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1440" y="3440"/>
              <a:ext cx="63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マルチモーダルフィーチャー融合メカニズム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440" y="4240"/>
              <a:ext cx="63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レーザーレーダー点雲とカメラ画像の時空位置合わせ誤差≤0.02m、4D占有予測モジュールにより遮蔽シーン認識率を37%向上させる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9" name="图片 8" descr="C:/Users/chang/AppData/Roaming/Kingsoft/office6/wppai/generateppt/ceae545f-82b2-40fc-8fc6-b9f82c2332fa.jpgceae545f-82b2-40fc-8fc6-b9f82c2332fa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l="-7" t="503" r="7" b="503"/>
            <a:stretch>
              <a:fillRect/>
            </a:stretch>
          </p:blipFill>
          <p:spPr>
            <a:xfrm>
              <a:off x="8160" y="2880"/>
              <a:ext cx="7200" cy="3359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2" name="图片 11" descr="C:/Users/chang/AppData/Roaming/Kingsoft/office6/wppai/generateppt/a4368fbc-9a4e-45f9-a3b4-58a43e630402.jpga4368fbc-9a4e-45f9-a3b4-58a43e630402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l="-7" t="502" r="7" b="503"/>
            <a:stretch>
              <a:fillRect/>
            </a:stretch>
          </p:blipFill>
          <p:spPr>
            <a:xfrm>
              <a:off x="960" y="6480"/>
              <a:ext cx="7200" cy="3359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8160" y="6480"/>
              <a:ext cx="7200" cy="33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8640" y="7040"/>
              <a:ext cx="63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世界モデルトレーニングフレームワーク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8640" y="7840"/>
              <a:ext cx="63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オープンソースプラットフォームは256の並列環境をサポートし、カリキュラム学習戦略は複雑な交差点の訓練効率を3倍に向上させ、GitHubはすでに1200+星を獲得した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 sz="4300"/>
              <a:t>システムの実装と最適化</a:t>
            </a:r>
            <a:endParaRPr lang="ja-JP" altLang="en-US" sz="43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438403" y="609603"/>
            <a:ext cx="8267703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ビジョンエンコーダの開発実践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292350" y="1821815"/>
            <a:ext cx="9366250" cy="4299585"/>
            <a:chOff x="3610" y="2869"/>
            <a:chExt cx="14750" cy="6771"/>
          </a:xfrm>
        </p:grpSpPr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3610" y="286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100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3840" y="588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ハイブリッドアーキテクチャ設計原理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3840" y="6760"/>
              <a:ext cx="4240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ResNet-50バックボーンネットワーク（ローカルフィーチャー抽出）とトランスフォーマーエンコーダ（グローバル依存度取得）を融合し、CARLAデータセットテストにおけるフィーチャー特性機能を37%向上させる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8730" y="286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100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8960" y="588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マルチ視点融合技術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8960" y="6760"/>
              <a:ext cx="4240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Drive-WMマルチビューアライメント戦略を採用し、クロスビュー注意メカニズムを通じて6ウェイカメラ特徴融合を実現し、nuScenes検証セット表示対象検出mAPを0.62に向上させた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3850" y="286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100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4080" y="588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リアルタイム最適化スキーム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4080" y="6760"/>
              <a:ext cx="4240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動的解像度調整技術（640 × 360→1280 × 720適応スイッチング）を適用し、NVIDIA Orinプラットフォームで45msの単一フレーム処理遅延を実現し、CARLAのリアルタイム運転要求を満たす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11582403" y="203198"/>
            <a:ext cx="405765" cy="4064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14"/>
            </p:custDataLst>
          </p:nvPr>
        </p:nvSpPr>
        <p:spPr>
          <a:xfrm>
            <a:off x="11175998" y="609603"/>
            <a:ext cx="406400" cy="40576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259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ワールドモデルトレーニング戦略</a:t>
            </a:r>
            <a:endParaRPr lang="ja-JP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603" y="1828800"/>
            <a:ext cx="10972798" cy="4418965"/>
            <a:chOff x="960" y="2880"/>
            <a:chExt cx="17280" cy="6959"/>
          </a:xfrm>
        </p:grpSpPr>
        <p:sp>
          <p:nvSpPr>
            <p:cNvPr id="4" name="矩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5440" cy="69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 descr="C:/Users/chang/AppData/Roaming/Kingsoft/office6/wppai/generateppt/d3ef5ccfd5c716edefe7c0fccee34858.jpgd3ef5ccfd5c716edefe7c0fccee34858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t="7158" b="7159"/>
            <a:stretch>
              <a:fillRect/>
            </a:stretch>
          </p:blipFill>
          <p:spPr>
            <a:xfrm>
              <a:off x="1440" y="3360"/>
              <a:ext cx="4479" cy="256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>
            <a:xfrm>
              <a:off x="6880" y="2880"/>
              <a:ext cx="5440" cy="6959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chang/AppData/Roaming/Kingsoft/office6/wppai/generateppt/567070487045202cfbdfea3dd6772f18.jpg567070487045202cfbdfea3dd6772f18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t="7121" b="7121"/>
            <a:stretch>
              <a:fillRect/>
            </a:stretch>
          </p:blipFill>
          <p:spPr>
            <a:xfrm>
              <a:off x="7360" y="3360"/>
              <a:ext cx="4479" cy="256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1440" y="62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カリキュラム学習段階の区分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1440" y="696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空路→動的障害物→複雑な天候の3段階で訓練され、SEM2検証では各段階の成功率が92%→85%→78%から段階的に低下し、直接訓練プログラム63%より優れていることが示された。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>
              <a:off x="12800" y="2880"/>
              <a:ext cx="5440" cy="69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 descr="C:/Users/chang/AppData/Roaming/Kingsoft/office6/wppai/generateppt/acb0deb428ca3c961fb601bbd9d74fe6.jpgacb0deb428ca3c961fb601bbd9d74fe6"/>
            <p:cNvPicPr preferRelativeResize="0"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 t="7121" b="7121"/>
            <a:stretch>
              <a:fillRect/>
            </a:stretch>
          </p:blipFill>
          <p:spPr>
            <a:xfrm>
              <a:off x="13280" y="3360"/>
              <a:ext cx="4479" cy="256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7360" y="62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予測偏差抑制方法</a:t>
              </a:r>
              <a:endParaRPr lang="ja-JP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7"/>
              </p:custDataLst>
            </p:nvPr>
          </p:nvSpPr>
          <p:spPr>
            <a:xfrm>
              <a:off x="7360" y="696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KLばらつき制約(β=0.5)と軌道平滑損失を導入し、CARLA Town05シナリオテストでは5秒の軌道予測誤差が0.32m（ベースライン0.51m）に低下した。</a:t>
              </a:r>
              <a:endParaRPr lang="ja-JP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13280" y="62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データ強化戦略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13280" y="696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MixStyleドメイン一般化技術を採用し、未見のCARLAニュータウンテストでの運転スコアが46から58に向上し、専門家レベル88の66%に近い。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リアルタイム推論最適化スキーム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1828800"/>
            <a:ext cx="9220200" cy="2032000"/>
            <a:chOff x="960" y="2880"/>
            <a:chExt cx="14520" cy="320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80" cy="3199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120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計算グラフ最適化技術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200" y="3680"/>
              <a:ext cx="41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TensorRTによりConv-BN-ReLU演算子の融合を実現し、Orinプラットフォームで推論速度を3.2倍に向上させ、1フレーム処理遅延を150msから47msに圧縮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6000" y="2880"/>
              <a:ext cx="80" cy="3199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624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量子化圧縮方式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6240" y="3680"/>
              <a:ext cx="41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INT8量子化（EMA校正法）を適用し、モデル容量を65%削減して83MB、CARLAテストで制御指令出力周波数が20Hz±0.5で安定していることを示した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10"/>
              </p:custDataLst>
            </p:nvPr>
          </p:nvSpPr>
          <p:spPr>
            <a:xfrm>
              <a:off x="11040" y="2880"/>
              <a:ext cx="80" cy="3199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128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メモリ多重機構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1280" y="3680"/>
              <a:ext cx="41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リングバッファ管理システムを設計し、マルチモデル共有ビデオメモリによりピークメモリフットプリントを42%削減し、8カメラ入力の連続処理をサポートします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3" name="图片 12" descr="C:/Users/chang/AppData/Roaming/Kingsoft/office6/wppai/generateppt/2dae9369-1cfe-4772-ad10-68356e7a86ce.jpg2dae9369-1cfe-4772-ad10-68356e7a86ce"/>
          <p:cNvPicPr preferRelativeResize="0"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6359" b="6359"/>
          <a:stretch>
            <a:fillRect/>
          </a:stretch>
        </p:blipFill>
        <p:spPr>
          <a:xfrm>
            <a:off x="609603" y="4317998"/>
            <a:ext cx="10972800" cy="1929765"/>
          </a:xfrm>
          <a:prstGeom prst="rect">
            <a:avLst/>
          </a:prstGeom>
          <a:blipFill rotWithShape="1">
            <a:blip r:embed="rId1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多次元評価システムの構築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029200"/>
            <a:ext cx="12191365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24" name="组合 23"/>
          <p:cNvGrpSpPr/>
          <p:nvPr/>
        </p:nvGrpSpPr>
        <p:grpSpPr>
          <a:xfrm>
            <a:off x="609600" y="1828800"/>
            <a:ext cx="10972801" cy="4419603"/>
            <a:chOff x="960" y="2880"/>
            <a:chExt cx="17280" cy="6960"/>
          </a:xfrm>
        </p:grpSpPr>
        <p:pic>
          <p:nvPicPr>
            <p:cNvPr id="6" name="图片 5" descr="C:/Users/chang/AppData/Roaming/Kingsoft/office6/wppai/generateppt/41d24ef8fd5ea357304fa892cf2d9a36.jpg41d24ef8fd5ea357304fa892cf2d9a36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-9" t="4693" r="9" b="4693"/>
            <a:stretch>
              <a:fillRect/>
            </a:stretch>
          </p:blipFill>
          <p:spPr>
            <a:xfrm>
              <a:off x="960" y="2880"/>
              <a:ext cx="5440" cy="312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9" name="矩形 8"/>
            <p:cNvSpPr/>
            <p:nvPr>
              <p:custDataLst>
                <p:tags r:id="rId9"/>
              </p:custDataLst>
            </p:nvPr>
          </p:nvSpPr>
          <p:spPr>
            <a:xfrm>
              <a:off x="960" y="6000"/>
              <a:ext cx="544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" name="图片 11" descr="C:/Users/chang/AppData/Roaming/Kingsoft/office6/wppai/generateppt/68859c9d2a729e285ee1fffd0cc74a40.jpg68859c9d2a729e285ee1fffd0cc74a40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4564" t="-16" r="4564" b="16"/>
            <a:stretch>
              <a:fillRect/>
            </a:stretch>
          </p:blipFill>
          <p:spPr>
            <a:xfrm>
              <a:off x="6880" y="2880"/>
              <a:ext cx="5440" cy="312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6880" y="6000"/>
              <a:ext cx="544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1440" y="632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セキュリティ指標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1440" y="712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レベル3の安全閾値を定義します：衝突率&lt;0.1%、違反率&lt;2%、接収間隔&gt;50km、CarDreamerは1000kmテストで0.08%/1.3%/62km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8" name="图片 17" descr="C:/Users/chang/AppData/Roaming/Kingsoft/office6/wppai/generateppt/fa9275bdd43d5d68a0fa1e6b9e7c7c40.jpgfa9275bdd43d5d68a0fa1e6b9e7c7c40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l="-9" t="9510" r="9" b="9510"/>
            <a:stretch>
              <a:fillRect/>
            </a:stretch>
          </p:blipFill>
          <p:spPr>
            <a:xfrm>
              <a:off x="12800" y="2880"/>
              <a:ext cx="5440" cy="312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1" name="矩形 20"/>
            <p:cNvSpPr/>
            <p:nvPr>
              <p:custDataLst>
                <p:tags r:id="rId17"/>
              </p:custDataLst>
            </p:nvPr>
          </p:nvSpPr>
          <p:spPr>
            <a:xfrm>
              <a:off x="12800" y="6000"/>
              <a:ext cx="544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8"/>
              </p:custDataLst>
            </p:nvPr>
          </p:nvSpPr>
          <p:spPr>
            <a:xfrm>
              <a:off x="7360" y="632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快適性評価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9"/>
              </p:custDataLst>
            </p:nvPr>
          </p:nvSpPr>
          <p:spPr>
            <a:xfrm>
              <a:off x="7360" y="712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Jerk値（加速度変化率）と操舵滑らかさの指標を用いて、CARLA Urbanシナリオテストでそれぞれ2.1m/s³と0.78rad/sに最適化され、モジュラー方式より35%優れた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0"/>
              </p:custDataLst>
            </p:nvPr>
          </p:nvSpPr>
          <p:spPr>
            <a:xfrm>
              <a:off x="13280" y="632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効率比較分析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1"/>
              </p:custDataLst>
            </p:nvPr>
          </p:nvSpPr>
          <p:spPr>
            <a:xfrm>
              <a:off x="13280" y="712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複雑な交差点シーンでは、通行効率が1時間あたり89台（従来シナリオで72台）に達し、意思決定遅延が120ms（従来シナリオで300-500ms）に低減された。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/>
              <a:t>主要なテクノロジー課題</a:t>
            </a:r>
            <a:endParaRPr lang="ja-JP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pic>
        <p:nvPicPr>
          <p:cNvPr id="4" name="图片 3" descr="C:/Users/chang/AppData/Roaming/Kingsoft/office6/wppai/generateppt/e38c025f-ac0a-4325-98a3-c93996b5473e.jpge38c025f-ac0a-4325-98a3-c93996b5473e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378" r="378"/>
          <a:stretch>
            <a:fillRect/>
          </a:stretch>
        </p:blipFill>
        <p:spPr>
          <a:xfrm>
            <a:off x="2438403" y="609603"/>
            <a:ext cx="9144000" cy="20313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2438403" y="3251204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訓練安定性保障戦略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438400" y="4470400"/>
            <a:ext cx="9220200" cy="1778000"/>
            <a:chOff x="3840" y="7040"/>
            <a:chExt cx="14520" cy="2800"/>
          </a:xfrm>
        </p:grpSpPr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3840" y="7040"/>
              <a:ext cx="4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階層勾配トリミング技術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3840" y="7920"/>
              <a:ext cx="4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Critic Network 0.5/Actor Network 1.0の階層勾配閾値を採用し、CARLAトレーニングにおける勾配爆発現象を87%減少させる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8880" y="7040"/>
              <a:ext cx="4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適応探索ノイズメカニズム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8880" y="7920"/>
              <a:ext cx="4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戦略エントロピーに基づいて動作ノイズ振幅を動的に調整し、直線シーンのノイズ係数0.1/交差点0.3で探索効率を15%向上させる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3920" y="7040"/>
              <a:ext cx="4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多段階学習率スケジューリング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3920" y="7920"/>
              <a:ext cx="4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Criticネットワーク3e-4→1e-4/Actorネットワーク1e-5の指数減衰戦略を設定すると、モデル収束速度が2.3倍向上する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6464296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複雑なシーン一般化スキーム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2286000"/>
            <a:ext cx="6400800" cy="3962400"/>
            <a:chOff x="960" y="3600"/>
            <a:chExt cx="10080" cy="624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3600"/>
              <a:ext cx="80" cy="1759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1200" y="3600"/>
              <a:ext cx="9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対抗的データ強化パイプライン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200" y="4400"/>
              <a:ext cx="98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気象急変（視界50m→20m）と車両切り込み（1.5s時間距離）のシミュレータを統合し、nuScenesテストセットの精度を19%向上させる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960" y="5840"/>
              <a:ext cx="80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200" y="5840"/>
              <a:ext cx="9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カリキュラム学習戦略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200" y="6640"/>
              <a:ext cx="98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閉鎖園区から都市道路まで5段階の難易度訓練で、CARLA運転採点は46から78（100満点）に上昇した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10"/>
              </p:custDataLst>
            </p:nvPr>
          </p:nvSpPr>
          <p:spPr>
            <a:xfrm>
              <a:off x="960" y="8080"/>
              <a:ext cx="80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200" y="8080"/>
              <a:ext cx="9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マルチモーダルフィーチャー融合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200" y="8880"/>
              <a:ext cx="98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BEV+LiDAR点雲融合符号化を採用し、夜間シーンの障害物認識F1-scoreは0.92に達し、37%向上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3" name="图片 12" descr="C:/Users/chang/AppData/Roaming/Kingsoft/office6/wppai/generateppt/7a6a90b8-0326-47be-8437-f6c71b6d846d.jpg7a6a90b8-0326-47be-8437-f6c71b6d846d"/>
          <p:cNvPicPr preferRelativeResize="0"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46" r="146"/>
          <a:stretch>
            <a:fillRect/>
          </a:stretch>
        </p:blipFill>
        <p:spPr>
          <a:xfrm>
            <a:off x="7543800" y="609603"/>
            <a:ext cx="4038600" cy="5638800"/>
          </a:xfrm>
          <a:prstGeom prst="rect">
            <a:avLst/>
          </a:prstGeom>
          <a:blipFill rotWithShape="1">
            <a:blip r:embed="rId1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 sz="4800"/>
              <a:t>エンドツーエンドの自動運転ディープラーニングロードマップ</a:t>
            </a:r>
            <a:endParaRPr lang="ja-JP" altLang="en-US" sz="4800"/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2025/09/29</a:t>
            </a:r>
            <a:endParaRPr lang="en-US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ja-JP" altLang="en-US"/>
              <a:t>レポート者：Qian Qian</a:t>
            </a:r>
            <a:endParaRPr lang="ja-JP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リアルタイム最適化工学の実践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09600" y="1828800"/>
            <a:ext cx="10972800" cy="4419600"/>
            <a:chOff x="960" y="2880"/>
            <a:chExt cx="17280" cy="6960"/>
          </a:xfrm>
        </p:grpSpPr>
        <p:pic>
          <p:nvPicPr>
            <p:cNvPr id="5" name="图片 4" descr="C:/Users/chang/AppData/Roaming/Kingsoft/office6/wppai/generateppt/f6de14670f8b9f18a589930d92aea66b.jpgf6de14670f8b9f18a589930d92aea66b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2185" r="2185"/>
            <a:stretch>
              <a:fillRect/>
            </a:stretch>
          </p:blipFill>
          <p:spPr>
            <a:xfrm>
              <a:off x="960" y="2880"/>
              <a:ext cx="5440" cy="319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>
              <a:off x="960" y="6080"/>
              <a:ext cx="5440" cy="376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chang/AppData/Roaming/Kingsoft/office6/wppai/generateppt/8ac2a192df6dbd5fc94c80331a4d100b.jpg8ac2a192df6dbd5fc94c80331a4d100b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2185" r="2185"/>
            <a:stretch>
              <a:fillRect/>
            </a:stretch>
          </p:blipFill>
          <p:spPr>
            <a:xfrm>
              <a:off x="6880" y="2880"/>
              <a:ext cx="5440" cy="319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矩形 13"/>
            <p:cNvSpPr/>
            <p:nvPr>
              <p:custDataLst>
                <p:tags r:id="rId10"/>
              </p:custDataLst>
            </p:nvPr>
          </p:nvSpPr>
          <p:spPr>
            <a:xfrm>
              <a:off x="6880" y="6080"/>
              <a:ext cx="5440" cy="376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65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TensorRTモデル量子化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440" y="7440"/>
              <a:ext cx="456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FP32→INT8量子化により推論速度を86msから23msに低下させ、モデル精度を98.7%維持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7" name="图片 16" descr="C:/Users/chang/AppData/Roaming/Kingsoft/office6/wppai/generateppt/5f8afd4c12681a32ce593d1d57e3dc6b.jpg5f8afd4c12681a32ce593d1d57e3dc6b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t="5883" b="5883"/>
            <a:stretch>
              <a:fillRect/>
            </a:stretch>
          </p:blipFill>
          <p:spPr>
            <a:xfrm>
              <a:off x="12800" y="2880"/>
              <a:ext cx="5440" cy="319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矩形 19"/>
            <p:cNvSpPr/>
            <p:nvPr>
              <p:custDataLst>
                <p:tags r:id="rId15"/>
              </p:custDataLst>
            </p:nvPr>
          </p:nvSpPr>
          <p:spPr>
            <a:xfrm>
              <a:off x="12800" y="6080"/>
              <a:ext cx="5440" cy="376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7360" y="65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マルチタスク並列パイプライン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7360" y="7440"/>
              <a:ext cx="456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CUDAストリームは視覚符号化（15ms）+計画決定（8ms）を并列処理し、全体フレームレートを30FPSから65FPSに向上させます。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13280" y="65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メモリ最適化戦略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9"/>
              </p:custDataLst>
            </p:nvPr>
          </p:nvSpPr>
          <p:spPr>
            <a:xfrm>
              <a:off x="13280" y="7440"/>
              <a:ext cx="456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リングバッファ管理により、ビデオメモリ使用量を8.2 GBから3.7 GBに削減、Jetson AGX Xavier導入をサポート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 sz="4300"/>
              <a:t>成果の検証と展望</a:t>
            </a:r>
            <a:endParaRPr lang="ja-JP" altLang="en-US" sz="43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ctr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CARLAプラットフォームのテスト検証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96003" y="0"/>
            <a:ext cx="1651000" cy="1524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444999" y="0"/>
            <a:ext cx="1651635" cy="1524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17" name="组合 16"/>
          <p:cNvGrpSpPr/>
          <p:nvPr/>
        </p:nvGrpSpPr>
        <p:grpSpPr>
          <a:xfrm>
            <a:off x="609600" y="1828800"/>
            <a:ext cx="11049000" cy="3962400"/>
            <a:chOff x="960" y="2880"/>
            <a:chExt cx="17400" cy="624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960" y="304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" name="图片 5"/>
            <p:cNvPicPr/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96" y="3376"/>
              <a:ext cx="767" cy="768"/>
            </a:xfrm>
            <a:prstGeom prst="rect">
              <a:avLst/>
            </a:prstGeom>
            <a:noFill/>
          </p:spPr>
        </p:pic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2800" y="2880"/>
              <a:ext cx="15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マルチシナリオ検証システムの構築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2800" y="3680"/>
              <a:ext cx="15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交差点（30%）、環状島（20%）、工事区間（15%）、夜間（12%）、雨天（10%）、歩行者横断（8%）、車両渋滞（3%）、緊急ブレーキ（2%）の8種類のシーンを含むテストマトリックスを構築し、実際の道路状況の98%をカバーする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10"/>
              </p:custDataLst>
            </p:nvPr>
          </p:nvSpPr>
          <p:spPr>
            <a:xfrm>
              <a:off x="960" y="528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/>
            <p:cNvPicPr/>
            <p:nvPr>
              <p:custDataLst>
                <p:tags r:id="rId11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96" y="5615"/>
              <a:ext cx="767" cy="768"/>
            </a:xfrm>
            <a:prstGeom prst="rect">
              <a:avLst/>
            </a:prstGeom>
            <a:noFill/>
          </p:spPr>
        </p:pic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2800" y="5120"/>
              <a:ext cx="15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パフォーマンス最適化の主要指標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2800" y="5920"/>
              <a:ext cx="15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モデル量子化により推論遅延を230msから85msに削減し、軌跡追跡誤差を42%削減し、Town05シナリオでタスク完了率92.3%（ベースラインモデル78.5%）を達成した。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6"/>
              </p:custDataLst>
            </p:nvPr>
          </p:nvSpPr>
          <p:spPr>
            <a:xfrm>
              <a:off x="960" y="752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/>
            <p:nvPr>
              <p:custDataLst>
                <p:tags r:id="rId17"/>
              </p:custDataLst>
            </p:nvPr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96" y="7856"/>
              <a:ext cx="767" cy="768"/>
            </a:xfrm>
            <a:prstGeom prst="rect">
              <a:avLst/>
            </a:prstGeom>
            <a:noFill/>
          </p:spPr>
        </p:pic>
        <p:sp>
          <p:nvSpPr>
            <p:cNvPr id="15" name="文本框 14"/>
            <p:cNvSpPr txBox="1"/>
            <p:nvPr>
              <p:custDataLst>
                <p:tags r:id="rId20"/>
              </p:custDataLst>
            </p:nvPr>
          </p:nvSpPr>
          <p:spPr>
            <a:xfrm>
              <a:off x="2800" y="7360"/>
              <a:ext cx="15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安全冗長メカニズムの設計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21"/>
              </p:custDataLst>
            </p:nvPr>
          </p:nvSpPr>
          <p:spPr>
            <a:xfrm>
              <a:off x="2800" y="8160"/>
              <a:ext cx="15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デュアルワールドモデル並列推論アーキテクチャを採用し、メインモデルが故障した場合、スタンバイモデルが0.5秒以内に引き継ぎ、システムのMTBF（障害のない平均時間）は1500時間に達する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テクノロジー進化トレンドの洞察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914400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1371600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48200" y="609600"/>
            <a:ext cx="7010400" cy="2032000"/>
            <a:chOff x="7320" y="960"/>
            <a:chExt cx="11040" cy="320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7320" y="960"/>
              <a:ext cx="81" cy="3200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7560" y="96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マルチモーダル融合アーキテクチャのブレークスルー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7560" y="1760"/>
              <a:ext cx="50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DriveGPT4案は視覚-言語-制御の3モードの位置合わせを実現し、命令理解精度を89%に向上させ、複雑な交差点の意思決定時間を40%短縮（テスラFSD v12実測データ）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13020" y="960"/>
              <a:ext cx="80" cy="3200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260" y="96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因果推論能力の向上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3260" y="1760"/>
              <a:ext cx="50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GAIA-2モデルは因果図ネットワークを導入し、CARLAの「ゴーストプローブ」シナリオで衝突率を12%から3.8%に低下させ、推論遅延を120ms以内に制御した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1" name="图片 10" descr="C:/Users/chang/AppData/Roaming/Kingsoft/office6/wppai/generateppt/97c8f11b-d8bc-4345-b4cd-c33f50719055.jpg97c8f11b-d8bc-4345-b4cd-c33f50719055"/>
          <p:cNvPicPr preferRelativeResize="0"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2170" b="2170"/>
          <a:stretch>
            <a:fillRect/>
          </a:stretch>
        </p:blipFill>
        <p:spPr>
          <a:xfrm>
            <a:off x="609603" y="3098801"/>
            <a:ext cx="10972800" cy="3148965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pic>
        <p:nvPicPr>
          <p:cNvPr id="4" name="图片 3" descr="C:/Users/chang/AppData/Roaming/Kingsoft/office6/wppai/generateppt/8013ffb6-9501-4a2a-b0c4-139ac3ad4340.jpg8013ffb6-9501-4a2a-b0c4-139ac3ad4340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46" r="146"/>
          <a:stretch>
            <a:fillRect/>
          </a:stretch>
        </p:blipFill>
        <p:spPr>
          <a:xfrm>
            <a:off x="609602" y="609603"/>
            <a:ext cx="4038600" cy="56388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257800" y="609603"/>
            <a:ext cx="6464296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テクノロジー進化トレンドの洞察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257800" y="2997200"/>
            <a:ext cx="6400800" cy="3251200"/>
            <a:chOff x="8280" y="4720"/>
            <a:chExt cx="10080" cy="5120"/>
          </a:xfrm>
        </p:grpSpPr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8280" y="472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/>
            <p:cNvPicPr/>
            <p:nvPr>
              <p:custDataLst>
                <p:tags r:id="rId8"/>
              </p:custDataLst>
            </p:nvPr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16" y="5056"/>
              <a:ext cx="767" cy="768"/>
            </a:xfrm>
            <a:prstGeom prst="rect">
              <a:avLst/>
            </a:prstGeom>
            <a:noFill/>
          </p:spPr>
        </p:pic>
        <p:sp>
          <p:nvSpPr>
            <p:cNvPr id="11" name="任意多边形 10"/>
            <p:cNvSpPr/>
            <p:nvPr>
              <p:custDataLst>
                <p:tags r:id="rId11"/>
              </p:custDataLst>
            </p:nvPr>
          </p:nvSpPr>
          <p:spPr>
            <a:xfrm>
              <a:off x="13620" y="472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/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956" y="5056"/>
              <a:ext cx="767" cy="768"/>
            </a:xfrm>
            <a:prstGeom prst="rect">
              <a:avLst/>
            </a:prstGeom>
            <a:noFill/>
          </p:spPr>
        </p:pic>
        <p:sp>
          <p:nvSpPr>
            <p:cNvPr id="9" name="文本框 8"/>
            <p:cNvSpPr txBox="1"/>
            <p:nvPr>
              <p:custDataLst>
                <p:tags r:id="rId15"/>
              </p:custDataLst>
            </p:nvPr>
          </p:nvSpPr>
          <p:spPr>
            <a:xfrm>
              <a:off x="8280" y="6560"/>
              <a:ext cx="4740" cy="7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物理エンジンの深い結合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6"/>
              </p:custDataLst>
            </p:nvPr>
          </p:nvSpPr>
          <p:spPr>
            <a:xfrm>
              <a:off x="8280" y="7440"/>
              <a:ext cx="470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NVIDIA OmniverseとCARLAの統合方式により、ミリメートル級の物理シミュレーション精度を実現し、車両動力学モデルの誤差は0.05°未満、1000+エージェントのリアルタイムインタラクションをサポート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7"/>
              </p:custDataLst>
            </p:nvPr>
          </p:nvSpPr>
          <p:spPr>
            <a:xfrm>
              <a:off x="13620" y="6560"/>
              <a:ext cx="4740" cy="7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シミュレーショントレーニングの閉ループ革新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13620" y="7440"/>
              <a:ext cx="470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Waymoの最新案はNeRF再構築誤差を2.3cmに削減し、10万+高精度仮想シーンライブラリを構築し、モデル反復周期を3週間から72時間に圧縮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ja-JP" altLang="en-US" sz="6300"/>
              <a:t>ありがとう</a:t>
            </a:r>
            <a:endParaRPr lang="ja-JP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标题 17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/>
              <a:t>ディレクトリ</a:t>
            </a:r>
            <a:endParaRPr lang="ja-JP" altLang="en-US"/>
          </a:p>
        </p:txBody>
      </p:sp>
      <p:sp>
        <p:nvSpPr>
          <p:cNvPr id="19" name="副标题 18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コンテンツ</a:t>
            </a:r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283075" y="1385570"/>
            <a:ext cx="7375525" cy="4024630"/>
            <a:chOff x="6745" y="2182"/>
            <a:chExt cx="11615" cy="6338"/>
          </a:xfrm>
        </p:grpSpPr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674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4"/>
              </p:custDataLst>
            </p:nvPr>
          </p:nvSpPr>
          <p:spPr>
            <a:xfrm>
              <a:off x="8700" y="22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912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基礎の定礎とパノラマ認知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91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14870" y="22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1529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コア技術の深化段階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674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0"/>
              </p:custDataLst>
            </p:nvPr>
          </p:nvSpPr>
          <p:spPr>
            <a:xfrm>
              <a:off x="8700" y="46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912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システムの実装と最適化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291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3"/>
              </p:custDataLst>
            </p:nvPr>
          </p:nvSpPr>
          <p:spPr>
            <a:xfrm>
              <a:off x="14870" y="46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529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主要なテクノロジー課題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674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8700" y="70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9120" y="70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成果の検証と展望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 sz="3800"/>
              <a:t>基礎の定礎とパノラマ認知</a:t>
            </a:r>
            <a:endParaRPr lang="ja-JP" altLang="en-US" sz="3800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259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pic>
        <p:nvPicPr>
          <p:cNvPr id="4" name="图片 3" descr="C:/Users/chang/AppData/Roaming/Kingsoft/office6/wppai/generateppt/0492ea76-88ff-4442-943f-8e1cc45b0981.jpg0492ea76-88ff-4442-943f-8e1cc45b0981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9805" b="9805"/>
          <a:stretch>
            <a:fillRect/>
          </a:stretch>
        </p:blipFill>
        <p:spPr>
          <a:xfrm>
            <a:off x="609602" y="609603"/>
            <a:ext cx="10972800" cy="17773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9603" y="2997202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ドメイン認知構築方法論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4216400"/>
            <a:ext cx="11049000" cy="2032000"/>
            <a:chOff x="960" y="6640"/>
            <a:chExt cx="17400" cy="3200"/>
          </a:xfrm>
        </p:grpSpPr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960" y="6640"/>
              <a:ext cx="80" cy="3200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8"/>
              </p:custDataLst>
            </p:nvPr>
          </p:nvSpPr>
          <p:spPr>
            <a:xfrm>
              <a:off x="6960" y="6640"/>
              <a:ext cx="81" cy="3200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200" y="664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高価値文献のスクリーニング基準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200" y="7440"/>
              <a:ext cx="51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3つの高引用レビュー（例えば『World Models for Autonomous Driving』）を選択し、2018-2025年の引用数が500以上の画期的な論文を重点的に分析し、技術進化のタイムラインを構築する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1"/>
              </p:custDataLst>
            </p:nvPr>
          </p:nvSpPr>
          <p:spPr>
            <a:xfrm>
              <a:off x="12960" y="6640"/>
              <a:ext cx="80" cy="3200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7200" y="664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ナレッジツリー構築ツールチェーン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7200" y="7440"/>
              <a:ext cx="51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XMindを用いて動的知識マップを構築し、15+キーテクノロジーノード（CNN→Transformer→World Model）を関連付け、テスラFSD V12など6つの典型的な応用ケースを表記する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3200" y="664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パラダイム差異分析フレームワーク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3200" y="7440"/>
              <a:ext cx="51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モジュール化vsエンドツーエンドの比較行列の構築：テスラAP2.0システムは87モジュールを含むが、FSD V12は3つのニューラルネットワーク層のみを維持し、推論遅延を40%削減する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r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CARLA開発環境の構築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22" name="组合 21"/>
          <p:cNvGrpSpPr/>
          <p:nvPr/>
        </p:nvGrpSpPr>
        <p:grpSpPr>
          <a:xfrm>
            <a:off x="609600" y="1828800"/>
            <a:ext cx="10972802" cy="4419603"/>
            <a:chOff x="960" y="2880"/>
            <a:chExt cx="17280" cy="6960"/>
          </a:xfrm>
        </p:grpSpPr>
        <p:pic>
          <p:nvPicPr>
            <p:cNvPr id="4" name="图片 3" descr="C:/Users/chang/AppData/Roaming/Kingsoft/office6/wppai/generateppt/943897c78505ebe04688cb4659f929c7.jpg943897c78505ebe04688cb4659f929c7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-9" t="8276" r="9" b="8276"/>
            <a:stretch>
              <a:fillRect/>
            </a:stretch>
          </p:blipFill>
          <p:spPr>
            <a:xfrm>
              <a:off x="960" y="2880"/>
              <a:ext cx="5600" cy="312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矩形 6"/>
            <p:cNvSpPr/>
            <p:nvPr>
              <p:custDataLst>
                <p:tags r:id="rId7"/>
              </p:custDataLst>
            </p:nvPr>
          </p:nvSpPr>
          <p:spPr>
            <a:xfrm>
              <a:off x="960" y="6000"/>
              <a:ext cx="560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chang/AppData/Roaming/Kingsoft/office6/wppai/generateppt/f63fcafc832d6fedd014f3ce82a61030.jpgf63fcafc832d6fedd014f3ce82a61030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t="463" b="463"/>
            <a:stretch>
              <a:fillRect/>
            </a:stretch>
          </p:blipFill>
          <p:spPr>
            <a:xfrm>
              <a:off x="6800" y="2880"/>
              <a:ext cx="5600" cy="312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6800" y="6000"/>
              <a:ext cx="560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1440" y="632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マルチセンサー融合構成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1440" y="7120"/>
              <a:ext cx="47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4Kカメラ+16ラインLIDAR+IMUの組み合わせを展開し、20Hzの同期サンプリングレートを設定し、Town05シーンで±2cmのポーズ位置合わせ精度を達成する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chang/AppData/Roaming/Kingsoft/office6/wppai/generateppt/f8e72f2a3083d4d4bff67c43f0dff921.jpgf8e72f2a3083d4d4bff67c43f0dff921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t="463" b="463"/>
            <a:stretch>
              <a:fillRect/>
            </a:stretch>
          </p:blipFill>
          <p:spPr>
            <a:xfrm>
              <a:off x="12640" y="2880"/>
              <a:ext cx="5600" cy="312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矩形 18"/>
            <p:cNvSpPr/>
            <p:nvPr>
              <p:custDataLst>
                <p:tags r:id="rId15"/>
              </p:custDataLst>
            </p:nvPr>
          </p:nvSpPr>
          <p:spPr>
            <a:xfrm>
              <a:off x="12640" y="6000"/>
              <a:ext cx="560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7280" y="632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ツールチェーン統合プログラム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7"/>
              </p:custDataLst>
            </p:nvPr>
          </p:nvSpPr>
          <p:spPr>
            <a:xfrm>
              <a:off x="7280" y="7120"/>
              <a:ext cx="47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PyTorch 2.1+CARLA 0.9.14+Docker環境を構築し、200FPSの画像転送を実現するデータブリッジミドルウェアを開発し、メモリフットプリントを35%最適化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13120" y="632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データ経路検証方法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13120" y="7120"/>
              <a:ext cx="47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エンドツーエンドのデータパイプラインテストケースの設計：センサー生データ(RGBD)から制御命令(Steer/Throttle)までの全リンク遅延&lt;50ms、リアルタイム要件を満たす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クラシックモデルNVIDIA PilotNetの再現</a:t>
            </a:r>
            <a:endParaRPr lang="ja-JP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796" cy="4423818"/>
            <a:chOff x="960" y="2880"/>
            <a:chExt cx="17280" cy="6967"/>
          </a:xfrm>
        </p:grpSpPr>
        <p:pic>
          <p:nvPicPr>
            <p:cNvPr id="4" name="图片 3" descr="C:/Users/chang/AppData/Roaming/Kingsoft/office6/wppai/generateppt/6694c66bda114a3f8ac3fd7c27c215f4.jpg6694c66bda114a3f8ac3fd7c27c215f4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8494" b="8494"/>
            <a:stretch>
              <a:fillRect/>
            </a:stretch>
          </p:blipFill>
          <p:spPr>
            <a:xfrm>
              <a:off x="960" y="2880"/>
              <a:ext cx="4000" cy="2213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矩形 6"/>
            <p:cNvSpPr/>
            <p:nvPr>
              <p:custDataLst>
                <p:tags r:id="rId7"/>
              </p:custDataLst>
            </p:nvPr>
          </p:nvSpPr>
          <p:spPr>
            <a:xfrm>
              <a:off x="4960" y="2880"/>
              <a:ext cx="13280" cy="222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chang/AppData/Roaming/Kingsoft/office6/wppai/generateppt/e41c35d6f072c421_img1.pnge41c35d6f072c421_img1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t="822" b="822"/>
            <a:stretch>
              <a:fillRect/>
            </a:stretch>
          </p:blipFill>
          <p:spPr>
            <a:xfrm>
              <a:off x="960" y="5253"/>
              <a:ext cx="4000" cy="2213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4960" y="5253"/>
              <a:ext cx="13280" cy="222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5440" y="3147"/>
              <a:ext cx="12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モデルアーキテクチャの再現のポイント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5440" y="3867"/>
              <a:ext cx="12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9層CNNネットワーク（5つの畳み込み+3つのフル接続を含む）を実装し、872x256 RGB画像を入力し、操舵角予測を出力し、誤差±1.5°（CARLA Town01テスト）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chang/AppData/Roaming/Kingsoft/office6/wppai/generateppt/d6e4d74cde89edc26f63f35904b60221.jpgd6e4d74cde89edc26f63f35904b60221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t="8494" b="8494"/>
            <a:stretch>
              <a:fillRect/>
            </a:stretch>
          </p:blipFill>
          <p:spPr>
            <a:xfrm>
              <a:off x="960" y="7627"/>
              <a:ext cx="4000" cy="2213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矩形 18"/>
            <p:cNvSpPr/>
            <p:nvPr>
              <p:custDataLst>
                <p:tags r:id="rId15"/>
              </p:custDataLst>
            </p:nvPr>
          </p:nvSpPr>
          <p:spPr>
            <a:xfrm>
              <a:off x="4960" y="7627"/>
              <a:ext cx="13280" cy="222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5440" y="5520"/>
              <a:ext cx="12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行動クローンデータポリシー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7"/>
              </p:custDataLst>
            </p:nvPr>
          </p:nvSpPr>
          <p:spPr>
            <a:xfrm>
              <a:off x="5440" y="6240"/>
              <a:ext cx="12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10時間の専門家運転データ（雨や霧など6種類の天気を含む）を収集し、透視変換+ランダムオクルージョン強化を適用し、データセットを50万フレームに増幅した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5440" y="7893"/>
              <a:ext cx="12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閉ループ検証方法論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5440" y="8613"/>
              <a:ext cx="12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CARLAで8字形ループルートを設定し、15分間連続0引き継ぎ運転を実現し、横オフセット標準偏差&lt;0.3m、ベースラインモデルを40%上回る性能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 sz="3800"/>
              <a:t>コア技術の深化段階</a:t>
            </a:r>
            <a:endParaRPr lang="ja-JP" altLang="en-US" sz="38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4384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ディープ・強化学習のコア技術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38400" y="1905000"/>
            <a:ext cx="9220200" cy="4266565"/>
            <a:chOff x="3840" y="3000"/>
            <a:chExt cx="14520" cy="6719"/>
          </a:xfrm>
        </p:grpSpPr>
        <p:pic>
          <p:nvPicPr>
            <p:cNvPr id="4" name="图片 3" descr="C:/Users/chang/AppData/Roaming/Kingsoft/office6/wppai/generateppt/0125886e-c92c-42ab-9138-8a46a4d16f2f.jpg0125886e-c92c-42ab-9138-8a46a4d16f2f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-26" r="26"/>
            <a:stretch>
              <a:fillRect/>
            </a:stretch>
          </p:blipFill>
          <p:spPr>
            <a:xfrm>
              <a:off x="3840" y="3000"/>
              <a:ext cx="1919" cy="191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9" name="图片 8" descr="C:/Users/chang/AppData/Roaming/Kingsoft/office6/wppai/generateppt/b82802b3-60c5-4422-8cca-211b51ea880a.jpgb82802b3-60c5-4422-8cca-211b51ea880a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l="-26" r="26"/>
            <a:stretch>
              <a:fillRect/>
            </a:stretch>
          </p:blipFill>
          <p:spPr>
            <a:xfrm>
              <a:off x="3840" y="5400"/>
              <a:ext cx="1919" cy="191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6160" y="3080"/>
              <a:ext cx="12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TD3とSACアルゴリズムの比較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4" name="图片 13" descr="C:/Users/chang/AppData/Roaming/Kingsoft/office6/wppai/generateppt/6fbe48da-1d61-40bd-a1e6-4a25adc472da.jpg6fbe48da-1d61-40bd-a1e6-4a25adc472da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-26" r="26"/>
            <a:stretch>
              <a:fillRect/>
            </a:stretch>
          </p:blipFill>
          <p:spPr>
            <a:xfrm>
              <a:off x="3840" y="7800"/>
              <a:ext cx="1919" cy="191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6160" y="3880"/>
              <a:ext cx="12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TD3はCARLA直線道路テストで誤差±0.15mを制御する確定的な戦略勾配を採用している。SACは最大エントロピーフレームワークに基づいて、複雑なカーブシーンの成功率を23%向上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6160" y="5480"/>
              <a:ext cx="12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動作空間ノイズ最適化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6160" y="6280"/>
              <a:ext cx="12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CARLAの実測によると、TD3ターゲット戦略平滑化技術は横方向制御ジッターを40%削減し、SAC自動エントロピー調整はハイパラメータデバッグ時間を65%削減する。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6160" y="7880"/>
              <a:ext cx="12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DRLトレーニング安定性プログラム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6"/>
              </p:custDataLst>
            </p:nvPr>
          </p:nvSpPr>
          <p:spPr>
            <a:xfrm>
              <a:off x="6160" y="8680"/>
              <a:ext cx="12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デュアルQネットワークアーキテクチャにより価値推定エラーを58%削減し、遅延更新戦略によりCARLA連続トレーニングクラッシュ率を32%から7%に削減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00.xml><?xml version="1.0" encoding="utf-8"?>
<p:tagLst xmlns:p="http://schemas.openxmlformats.org/presentationml/2006/main">
  <p:tag name="KSO_WM_BEAUTIFY_FLAG" val="#wm#"/>
  <p:tag name="KSO_WM_DIAGRAM_GROUP_CODE" val="1"/>
  <p:tag name="KSO_WM_UNIT_INDEX" val="1_5_2"/>
  <p:tag name="KSO_WM_UNIT_TYPE" val="l_h_i"/>
  <p:tag name="KSO_WM_SLIDE_FIGMA_DIAGRAM" val="1"/>
</p:tagLst>
</file>

<file path=ppt/tags/tag101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PRESET_TEXT" val="单击此处添加项标题"/>
  <p:tag name="KSO_WM_UNIT_TEXT_TYPE" val="1"/>
  <p:tag name="KSO_WM_UNIT_TYPE" val="l_h_a"/>
  <p:tag name="KSO_WM_SLIDE_FIGMA_DIAGRAM" val="1"/>
</p:tagLst>
</file>

<file path=ppt/tags/tag102.xml><?xml version="1.0" encoding="utf-8"?>
<p:tagLst xmlns:p="http://schemas.openxmlformats.org/presentationml/2006/main">
  <p:tag name="KSO_WM_FIGMA_LIMIT" val=""/>
  <p:tag name="KSO_WM_FIGMA_SLIDE_GROUP" val="2"/>
  <p:tag name="KSO_WM_SLIDE_TYPE" val="contents"/>
  <p:tag name="KSO_WM_TEMPLATE_SUBCATEGORY" val="29"/>
  <p:tag name="KSO_WM_TEMPLATE_FIGMA_ID" val="e41c35d6f072c421"/>
</p:tagLst>
</file>

<file path=ppt/tags/tag10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04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0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10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0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0492ea76-88ff-4442-943f-8e1cc45b0981.jpg?Expires=1790644022&amp;AWSAccessKeyId=AKLT9NSy7kh8TIS1UzNqLRY2&amp;Signature=15L8MpX3VJjv%2B2vmwa2amP9iCSs%3D&quot;}*auto_ai_ai_*1759108008419_55.139_277978890487-slide-3"/>
</p:tagLst>
</file>

<file path=ppt/tags/tag10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1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18.xml><?xml version="1.0" encoding="utf-8"?>
<p:tagLst xmlns:p="http://schemas.openxmlformats.org/presentationml/2006/main">
  <p:tag name="KSO_WM_FIGMA_LIMIT" val=""/>
  <p:tag name="KSO_WM_FIGMA_SLIDE_GROUP" val="69"/>
  <p:tag name="KSO_WM_SLIDE_TYPE" val="text"/>
  <p:tag name="KSO_WM_TEMPLATE_SUBCATEGORY" val="29"/>
  <p:tag name="KSO_WM_TEMPLATE_FIGMA_ID" val="e41c35d6f072c421"/>
</p:tagLst>
</file>

<file path=ppt/tags/tag11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2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12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359485617&quot;}*auto_galley_ai_*1759108008419_55.139_277978890487-slide-4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343808863&quot;}*auto_galley_ai_*1759108008419_55.139_277978890487-slide-4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343808857&quot;}*auto_galley_ai_*1759108008419_55.139_277978890487-slide-4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33.xml><?xml version="1.0" encoding="utf-8"?>
<p:tagLst xmlns:p="http://schemas.openxmlformats.org/presentationml/2006/main">
  <p:tag name="KSO_WM_FIGMA_LIMIT" val=""/>
  <p:tag name="KSO_WM_FIGMA_SLIDE_GROUP" val="43"/>
  <p:tag name="KSO_WM_SLIDE_TYPE" val="text"/>
  <p:tag name="KSO_WM_TEMPLATE_SUBCATEGORY" val="29"/>
  <p:tag name="KSO_WM_TEMPLATE_FIGMA_ID" val="e41c35d6f072c421"/>
</p:tagLst>
</file>

<file path=ppt/tags/tag13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3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489203686&quot;}*auto_galley_ai_*1759108008419_55.139_277978890487-slide-5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s://ai-generator-dimension.wpscdn.cn/slide_res/20241121/e41c35d6f072c421_img1.png&quot;}*auto_preset_ai_*1759108008419_55.139_277978890487-slide-5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420747425&quot;}*auto_galley_ai_*1759108008419_55.139_277978890487-slide-5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"/>
  <p:tag name="KSO_WM_UNIT_TEXT_TYPE" val="1"/>
  <p:tag name="KSO_WM_UNIT_TYPE" val="l_h_a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8.xml><?xml version="1.0" encoding="utf-8"?>
<p:tagLst xmlns:p="http://schemas.openxmlformats.org/presentationml/2006/main">
  <p:tag name="KSO_WM_FIGMA_LIMIT" val=""/>
  <p:tag name="KSO_WM_FIGMA_SLIDE_GROUP" val="70"/>
  <p:tag name="KSO_WM_SLIDE_TYPE" val="text"/>
  <p:tag name="KSO_WM_TEMPLATE_SUBCATEGORY" val="29"/>
  <p:tag name="KSO_WM_TEMPLATE_FIGMA_ID" val="e41c35d6f072c421"/>
</p:tagLst>
</file>

<file path=ppt/tags/tag14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51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15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5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9/0125886e-c92c-42ab-9138-8a46a4d16f2f.jpg?Expires=1790644022&amp;AWSAccessKeyId=AKLT9NSy7kh8TIS1UzNqLRY2&amp;Signature=ZDMoEkZRF8Zqjguvf7x7QnqG8EM%3D&quot;}*auto_ai_ai_*1759108008419_55.139_277978890487-slide-7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9/b82802b3-60c5-4422-8cca-211b51ea880a.jpg?Expires=1790644022&amp;AWSAccessKeyId=AKLT9NSy7kh8TIS1UzNqLRY2&amp;Signature=Tg%2FDtbArG2pI3nMaLooIebGW4JE%3D&quot;}*auto_ai_ai_*1759108008419_55.139_277978890487-slide-7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内容"/>
  <p:tag name="KSO_WM_UNIT_TEXT_TYPE" val="1"/>
  <p:tag name="KSO_WM_UNIT_TYPE" val="l_h_a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http://zh-ai-group.ks3-cn-beijing-internal.ksyun.com/image_generate/image_process/production/202509/6fbe48da-1d61-40bd-a1e6-4a25adc472da.jpg?Expires=1790644022&amp;AWSAccessKeyId=AKLT9NSy7kh8TIS1UzNqLRY2&amp;Signature=OaMqaStoXuCS4M2ekEydSqz8%2FKw%3D&quot;}*auto_ai_ai_*1759108008419_55.139_277978890487-slide-7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内容"/>
  <p:tag name="KSO_WM_UNIT_TEXT_TYPE" val="1"/>
  <p:tag name="KSO_WM_UNIT_TYPE" val="l_h_a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内容"/>
  <p:tag name="KSO_WM_UNIT_TEXT_TYPE" val="1"/>
  <p:tag name="KSO_WM_UNIT_TYPE" val="l_h_a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63.xml><?xml version="1.0" encoding="utf-8"?>
<p:tagLst xmlns:p="http://schemas.openxmlformats.org/presentationml/2006/main">
  <p:tag name="KSO_WM_FIGMA_LIMIT" val=""/>
  <p:tag name="KSO_WM_FIGMA_SLIDE_GROUP" val="38"/>
  <p:tag name="KSO_WM_SLIDE_TYPE" val="text"/>
  <p:tag name="KSO_WM_TEMPLATE_SUBCATEGORY" val="29"/>
  <p:tag name="KSO_WM_TEMPLATE_FIGMA_ID" val="e41c35d6f072c421"/>
</p:tagLst>
</file>

<file path=ppt/tags/tag16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6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6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6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d01ecbae-0d1a-47b2-8367-2141b8f77c15.jpg?Expires=1790644022&amp;AWSAccessKeyId=AKLT9NSy7kh8TIS1UzNqLRY2&amp;Signature=VgbKrWoTYpevpBySwjWpzNZx9u4%3D&quot;}*auto_ai_ai_*1759108008419_55.139_277978890487-slide-8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7.xml><?xml version="1.0" encoding="utf-8"?>
<p:tagLst xmlns:p="http://schemas.openxmlformats.org/presentationml/2006/main">
  <p:tag name="KSO_WM_FIGMA_LIMIT" val=""/>
  <p:tag name="KSO_WM_FIGMA_SLIDE_GROUP" val="47"/>
  <p:tag name="KSO_WM_SLIDE_TYPE" val="text"/>
  <p:tag name="KSO_WM_TEMPLATE_SUBCATEGORY" val="29"/>
  <p:tag name="KSO_WM_TEMPLATE_FIGMA_ID" val="e41c35d6f072c421"/>
</p:tagLst>
</file>

<file path=ppt/tags/tag17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7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81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9/ceae545f-82b2-40fc-8fc6-b9f82c2332fa.jpg?Expires=1790644024&amp;AWSAccessKeyId=AKLT9NSy7kh8TIS1UzNqLRY2&amp;Signature=uC1OjN5KhsvALM8CE5aoOgNTBF0%3D&quot;}*auto_ai_ai_*1759108008419_55.139_277978890487-slide-9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9/a4368fbc-9a4e-45f9-a3b4-58a43e630402.jpg?Expires=1790644023&amp;AWSAccessKeyId=AKLT9NSy7kh8TIS1UzNqLRY2&amp;Signature=ZftU4eT2iIajhuS1mWBaiq66WyI%3D&quot;}*auto_ai_ai_*1759108008419_55.139_277978890487-slide-9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90.xml><?xml version="1.0" encoding="utf-8"?>
<p:tagLst xmlns:p="http://schemas.openxmlformats.org/presentationml/2006/main">
  <p:tag name="KSO_WM_FIGMA_LIMIT" val=""/>
  <p:tag name="KSO_WM_FIGMA_SLIDE_GROUP" val="28"/>
  <p:tag name="KSO_WM_SLIDE_TYPE" val="text"/>
  <p:tag name="KSO_WM_TEMPLATE_SUBCATEGORY" val="29"/>
  <p:tag name="KSO_WM_TEMPLATE_FIGMA_ID" val="e41c35d6f072c421"/>
</p:tagLst>
</file>

<file path=ppt/tags/tag19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92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93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19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</p:tagLst>
</file>

<file path=ppt/tags/tag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SUBTYPE" val="d"/>
  <p:tag name="KSO_WM_UNIT_TYPE" val="l_h_i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0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6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07.xml><?xml version="1.0" encoding="utf-8"?>
<p:tagLst xmlns:p="http://schemas.openxmlformats.org/presentationml/2006/main">
  <p:tag name="KSO_WM_FIGMA_LIMIT" val=""/>
  <p:tag name="KSO_WM_FIGMA_SLIDE_GROUP" val="39"/>
  <p:tag name="KSO_WM_SLIDE_TYPE" val="text"/>
  <p:tag name="KSO_WM_TEMPLATE_SUBCATEGORY" val="29"/>
  <p:tag name="KSO_WM_TEMPLATE_FIGMA_ID" val="e41c35d6f072c421"/>
</p:tagLst>
</file>

<file path=ppt/tags/tag20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0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398445946&quot;}*auto_galley_ai_*1759108008419_55.139_277978890487-slide-12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211428004376&quot;}*auto_galley_ai_*1759108008419_55.139_277978890487-slide-12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268130491&quot;}*auto_galley_ai_*1759108008419_55.139_277978890487-slide-12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22.xml><?xml version="1.0" encoding="utf-8"?>
<p:tagLst xmlns:p="http://schemas.openxmlformats.org/presentationml/2006/main">
  <p:tag name="KSO_WM_FIGMA_LIMIT" val=""/>
  <p:tag name="KSO_WM_FIGMA_SLIDE_GROUP" val="54"/>
  <p:tag name="KSO_WM_SLIDE_TYPE" val="text"/>
  <p:tag name="KSO_WM_TEMPLATE_SUBCATEGORY" val="29"/>
  <p:tag name="KSO_WM_TEMPLATE_FIGMA_ID" val="e41c35d6f072c421"/>
</p:tagLst>
</file>

<file path=ppt/tags/tag22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2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4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2dae9369-1cfe-4772-ad10-68356e7a86ce.jpg?Expires=1790644025&amp;AWSAccessKeyId=AKLT9NSy7kh8TIS1UzNqLRY2&amp;Signature=d12YFukBfyl6vu6mSlIGzekzJPc%3D&quot;}*auto_ai_ai_*1759108008419_55.139_277978890487-slide-13"/>
</p:tagLst>
</file>

<file path=ppt/tags/tag235.xml><?xml version="1.0" encoding="utf-8"?>
<p:tagLst xmlns:p="http://schemas.openxmlformats.org/presentationml/2006/main">
  <p:tag name="KSO_WM_FIGMA_LIMIT" val=""/>
  <p:tag name="KSO_WM_FIGMA_SLIDE_GROUP" val="72"/>
  <p:tag name="KSO_WM_SLIDE_TYPE" val="text"/>
  <p:tag name="KSO_WM_TEMPLATE_SUBCATEGORY" val="29"/>
  <p:tag name="KSO_WM_TEMPLATE_FIGMA_ID" val="e41c35d6f072c421"/>
</p:tagLst>
</file>

<file path=ppt/tags/tag23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3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39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464232340&quot;}*auto_galley_ai_*1759108008419_55.139_277978890487-slide-14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211401203564&quot;}*auto_galley_ai_*1759108008419_55.139_277978890487-slide-14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506288327&quot;}*auto_galley_ai_*1759108008419_55.139_277978890487-slide-14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5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52.xml><?xml version="1.0" encoding="utf-8"?>
<p:tagLst xmlns:p="http://schemas.openxmlformats.org/presentationml/2006/main">
  <p:tag name="KSO_WM_FIGMA_LIMIT" val=""/>
  <p:tag name="KSO_WM_FIGMA_SLIDE_GROUP" val="59"/>
  <p:tag name="KSO_WM_SLIDE_TYPE" val="text"/>
  <p:tag name="KSO_WM_TEMPLATE_SUBCATEGORY" val="29"/>
  <p:tag name="KSO_WM_TEMPLATE_FIGMA_ID" val="e41c35d6f072c421"/>
</p:tagLst>
</file>

<file path=ppt/tags/tag25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54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5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25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e38c025f-ac0a-4325-98a3-c93996b5473e.jpg?Expires=1790644028&amp;AWSAccessKeyId=AKLT9NSy7kh8TIS1UzNqLRY2&amp;Signature=tYipSQezzQK1p6DO07tSoG0O20g%3D&quot;}*auto_ai_ai_*1759108008419_55.139_277978890487-slide-16"/>
</p:tagLst>
</file>

<file path=ppt/tags/tag25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6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5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e41c35d6f072c421"/>
</p:tagLst>
</file>

<file path=ppt/tags/tag26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6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7a6a90b8-0326-47be-8437-f6c71b6d846d.jpg?Expires=1790644029&amp;AWSAccessKeyId=AKLT9NSy7kh8TIS1UzNqLRY2&amp;Signature=JY1m7VqysGEOze8fmOeLyNBiaqo%3D&quot;}*auto_ai_ai_*1759108008419_55.139_277978890487-slide-17"/>
</p:tagLst>
</file>

<file path=ppt/tags/tag278.xml><?xml version="1.0" encoding="utf-8"?>
<p:tagLst xmlns:p="http://schemas.openxmlformats.org/presentationml/2006/main">
  <p:tag name="KSO_WM_FIGMA_LIMIT" val=""/>
  <p:tag name="KSO_WM_FIGMA_SLIDE_GROUP" val="23"/>
  <p:tag name="KSO_WM_SLIDE_TYPE" val="text"/>
  <p:tag name="KSO_WM_TEMPLATE_SUBCATEGORY" val="29"/>
  <p:tag name="KSO_WM_TEMPLATE_FIGMA_ID" val="e41c35d6f072c421"/>
</p:tagLst>
</file>

<file path=ppt/tags/tag27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8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8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809649154&quot;}*auto_galley_ai_*1759108008419_55.139_277978890487-slide-18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809651409&quot;}*auto_galley_ai_*1759108008419_55.139_277978890487-slide-18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142340656&quot;}*auto_galley_ai_*1759108008419_55.139_277978890487-slide-18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9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4.xml><?xml version="1.0" encoding="utf-8"?>
<p:tagLst xmlns:p="http://schemas.openxmlformats.org/presentationml/2006/main">
  <p:tag name="KSO_WM_FIGMA_LIMIT" val=""/>
  <p:tag name="KSO_WM_FIGMA_SLIDE_GROUP" val="2"/>
  <p:tag name="KSO_WM_SLIDE_TYPE" val="text"/>
  <p:tag name="KSO_WM_TEMPLATE_SUBCATEGORY" val="29"/>
  <p:tag name="KSO_WM_TEMPLATE_FIGMA_ID" val="e41c35d6f072c421"/>
</p:tagLst>
</file>

<file path=ppt/tags/tag29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96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97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29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9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x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13.xml><?xml version="1.0" encoding="utf-8"?>
<p:tagLst xmlns:p="http://schemas.openxmlformats.org/presentationml/2006/main">
  <p:tag name="KSO_WM_FIGMA_LIMIT" val=""/>
  <p:tag name="KSO_WM_FIGMA_SLIDE_GROUP" val="3"/>
  <p:tag name="KSO_WM_SLIDE_TYPE" val="text"/>
  <p:tag name="KSO_WM_TEMPLATE_SUBCATEGORY" val="29"/>
  <p:tag name="KSO_WM_TEMPLATE_FIGMA_ID" val="e41c35d6f072c421"/>
</p:tagLst>
</file>

<file path=ppt/tags/tag31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1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16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23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97c8f11b-d8bc-4345-b4cd-c33f50719055.jpg?Expires=1790644028&amp;AWSAccessKeyId=AKLT9NSy7kh8TIS1UzNqLRY2&amp;Signature=wSz8%2FxszHu79nP%2FF4GmPgV12DTo%3D&quot;}*auto_ai_ai_*1759108008419_55.139_277978890487-slide-21"/>
</p:tagLst>
</file>

<file path=ppt/tags/tag324.xml><?xml version="1.0" encoding="utf-8"?>
<p:tagLst xmlns:p="http://schemas.openxmlformats.org/presentationml/2006/main">
  <p:tag name="KSO_WM_FIGMA_LIMIT" val=""/>
  <p:tag name="KSO_WM_FIGMA_SLIDE_GROUP" val="77"/>
  <p:tag name="KSO_WM_SLIDE_TYPE" val="text"/>
  <p:tag name="KSO_WM_TEMPLATE_SUBCATEGORY" val="29"/>
  <p:tag name="KSO_WM_TEMPLATE_FIGMA_ID" val="e41c35d6f072c421"/>
</p:tagLst>
</file>

<file path=ppt/tags/tag32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26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8013ffb6-9501-4a2a-b0c4-139ac3ad4340.jpg?Expires=1790644031&amp;AWSAccessKeyId=AKLT9NSy7kh8TIS1UzNqLRY2&amp;Signature=3H7943UV8DmenUiTof%2B2oH8iqvo%3D&quot;}*auto_ai_ai_*1759108008419_55.139_277978890487-slide-22"/>
</p:tagLst>
</file>

<file path=ppt/tags/tag32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36.xml><?xml version="1.0" encoding="utf-8"?>
<p:tagLst xmlns:p="http://schemas.openxmlformats.org/presentationml/2006/main">
  <p:tag name="KSO_WM_FIGMA_LIMIT" val=""/>
  <p:tag name="KSO_WM_FIGMA_SLIDE_GROUP" val="37"/>
  <p:tag name="KSO_WM_SLIDE_TYPE" val="text"/>
  <p:tag name="KSO_WM_TEMPLATE_SUBCATEGORY" val="29"/>
  <p:tag name="KSO_WM_TEMPLATE_FIGMA_ID" val="e41c35d6f072c421"/>
</p:tagLst>
</file>

<file path=ppt/tags/tag337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33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39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EMPLATE_FIGMA_ID" val="e41c35d6f072c42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PRESENTATION_SOURCE" val="WPPAIGeneratePPT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69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7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e41c35d6f072c421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2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83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84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EMPLATE_FIGMA_ID" val="e41c35d6f072c421"/>
</p:tagLst>
</file>

<file path=ppt/tags/tag8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6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87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SLIDE_FIGMA_DIAGRAM" val="1"/>
</p:tagLst>
</file>

<file path=ppt/tags/tag88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</p:tagLst>
</file>

<file path=ppt/tags/tag89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项标题"/>
  <p:tag name="KSO_WM_UNIT_TEXT_TYPE" val="1"/>
  <p:tag name="KSO_WM_UNIT_TYPE" val="l_h_a"/>
  <p:tag name="KSO_WM_SLIDE_FIGMA_DIAGRAM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SLIDE_FIGMA_DIAGRAM" val="1"/>
</p:tagLst>
</file>

<file path=ppt/tags/tag91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</p:tagLst>
</file>

<file path=ppt/tags/tag92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项标题"/>
  <p:tag name="KSO_WM_UNIT_TEXT_TYPE" val="1"/>
  <p:tag name="KSO_WM_UNIT_TYPE" val="l_h_a"/>
  <p:tag name="KSO_WM_SLIDE_FIGMA_DIAGRAM" val="1"/>
</p:tagLst>
</file>

<file path=ppt/tags/tag93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SLIDE_FIGMA_DIAGRAM" val="1"/>
</p:tagLst>
</file>

<file path=ppt/tags/tag94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</p:tagLst>
</file>

<file path=ppt/tags/tag95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项标题"/>
  <p:tag name="KSO_WM_UNIT_TEXT_TYPE" val="1"/>
  <p:tag name="KSO_WM_UNIT_TYPE" val="l_h_a"/>
  <p:tag name="KSO_WM_SLIDE_FIGMA_DIAGRAM" val="1"/>
</p:tagLst>
</file>

<file path=ppt/tags/tag96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SUBTYPE" val="d"/>
  <p:tag name="KSO_WM_UNIT_TYPE" val="l_h_i"/>
  <p:tag name="KSO_WM_SLIDE_FIGMA_DIAGRAM" val="1"/>
</p:tagLst>
</file>

<file path=ppt/tags/tag97.xml><?xml version="1.0" encoding="utf-8"?>
<p:tagLst xmlns:p="http://schemas.openxmlformats.org/presentationml/2006/main">
  <p:tag name="KSO_WM_BEAUTIFY_FLAG" val="#wm#"/>
  <p:tag name="KSO_WM_DIAGRAM_GROUP_CODE" val="1"/>
  <p:tag name="KSO_WM_UNIT_INDEX" val="1_4_2"/>
  <p:tag name="KSO_WM_UNIT_TYPE" val="l_h_i"/>
  <p:tag name="KSO_WM_SLIDE_FIGMA_DIAGRAM" val="1"/>
</p:tagLst>
</file>

<file path=ppt/tags/tag98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PRESET_TEXT" val="单击此处添加项标题"/>
  <p:tag name="KSO_WM_UNIT_TEXT_TYPE" val="1"/>
  <p:tag name="KSO_WM_UNIT_TYPE" val="l_h_a"/>
  <p:tag name="KSO_WM_SLIDE_FIGMA_DIAGRAM" val="1"/>
</p:tagLst>
</file>

<file path=ppt/tags/tag99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SUBTYPE" val="d"/>
  <p:tag name="KSO_WM_UNIT_TYPE" val="l_h_i"/>
  <p:tag name="KSO_WM_SLIDE_FIGMA_DIAGRAM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工作汇报商务风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E2E4A"/>
      </a:accent1>
      <a:accent2>
        <a:srgbClr val="B59158"/>
      </a:accent2>
      <a:accent3>
        <a:srgbClr val="D5BF93"/>
      </a:accent3>
      <a:accent4>
        <a:srgbClr val="8498AA"/>
      </a:accent4>
      <a:accent5>
        <a:srgbClr val="A0BBF0"/>
      </a:accent5>
      <a:accent6>
        <a:srgbClr val="E4420E"/>
      </a:accent6>
      <a:hlink>
        <a:srgbClr val="00B5EE"/>
      </a:hlink>
      <a:folHlink>
        <a:srgbClr val="0C327A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4654</Words>
  <Application>WPS 演示</Application>
  <PresentationFormat>宽屏</PresentationFormat>
  <Paragraphs>272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Wingdings</vt:lpstr>
      <vt:lpstr>微软雅黑</vt:lpstr>
      <vt:lpstr>Microsoft YaHei UI</vt:lpstr>
      <vt:lpstr>Arial Unicode MS</vt:lpstr>
      <vt:lpstr>Calibri</vt:lpstr>
      <vt:lpstr>MS PGothic</vt:lpstr>
      <vt:lpstr>WPS</vt:lpstr>
      <vt:lpstr>蓝色工作汇报商务风主题</vt:lpstr>
      <vt:lpstr>PowerPoint 演示文稿</vt:lpstr>
      <vt:lpstr>エンドツーエンドの自動運転ディープラーニングロードマップ</vt:lpstr>
      <vt:lpstr>ディレクトリ</vt:lpstr>
      <vt:lpstr>基礎の定礎とパノラマ認知</vt:lpstr>
      <vt:lpstr>ドメイン認知構築方法論</vt:lpstr>
      <vt:lpstr>CARLA開発環境の構築</vt:lpstr>
      <vt:lpstr>クラシックモデルNVIDIA PilotNetの再現</vt:lpstr>
      <vt:lpstr>コア技術の深化段階</vt:lpstr>
      <vt:lpstr>ディープ・強化学習のコア技術</vt:lpstr>
      <vt:lpstr>ワールドモデル構築原理</vt:lpstr>
      <vt:lpstr>CarDreamerアルゴリズム解析</vt:lpstr>
      <vt:lpstr>システムの実装と最適化</vt:lpstr>
      <vt:lpstr>ビジョンエンコーダの開発実践</vt:lpstr>
      <vt:lpstr>ワールドモデルトレーニング戦略</vt:lpstr>
      <vt:lpstr>リアルタイム推論最適化スキーム</vt:lpstr>
      <vt:lpstr>多次元評価システムの構築</vt:lpstr>
      <vt:lpstr>主要なテクノロジー課題</vt:lpstr>
      <vt:lpstr>訓練安定性保障戦略</vt:lpstr>
      <vt:lpstr>複雑なシーン一般化スキーム</vt:lpstr>
      <vt:lpstr>リアルタイム最適化工学の実践</vt:lpstr>
      <vt:lpstr>成果の検証と展望</vt:lpstr>
      <vt:lpstr>CARLAプラットフォームのテスト検証</vt:lpstr>
      <vt:lpstr>テクノロジー進化トレンドの洞察</vt:lpstr>
      <vt:lpstr>テクノロジー進化トレンドの洞察</vt:lpstr>
      <vt:lpstr>ありがとう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钱钱</cp:lastModifiedBy>
  <cp:revision>8</cp:revision>
  <dcterms:created xsi:type="dcterms:W3CDTF">2023-08-09T12:44:00Z</dcterms:created>
  <dcterms:modified xsi:type="dcterms:W3CDTF">2025-09-29T01:29:45Z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